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30"/>
  </p:handoutMasterIdLst>
  <p:sldIdLst>
    <p:sldId id="301" r:id="rId2"/>
    <p:sldId id="297" r:id="rId3"/>
    <p:sldId id="303" r:id="rId4"/>
    <p:sldId id="283" r:id="rId5"/>
    <p:sldId id="285" r:id="rId6"/>
    <p:sldId id="286" r:id="rId7"/>
    <p:sldId id="308" r:id="rId8"/>
    <p:sldId id="284" r:id="rId9"/>
    <p:sldId id="305" r:id="rId10"/>
    <p:sldId id="287" r:id="rId11"/>
    <p:sldId id="259" r:id="rId12"/>
    <p:sldId id="288" r:id="rId13"/>
    <p:sldId id="307" r:id="rId14"/>
    <p:sldId id="289" r:id="rId15"/>
    <p:sldId id="268" r:id="rId16"/>
    <p:sldId id="312" r:id="rId17"/>
    <p:sldId id="262" r:id="rId18"/>
    <p:sldId id="291" r:id="rId19"/>
    <p:sldId id="306" r:id="rId20"/>
    <p:sldId id="314" r:id="rId21"/>
    <p:sldId id="292" r:id="rId22"/>
    <p:sldId id="293" r:id="rId23"/>
    <p:sldId id="315" r:id="rId24"/>
    <p:sldId id="316" r:id="rId25"/>
    <p:sldId id="309" r:id="rId26"/>
    <p:sldId id="311" r:id="rId27"/>
    <p:sldId id="279" r:id="rId28"/>
    <p:sldId id="304" r:id="rId29"/>
  </p:sldIdLst>
  <p:sldSz cx="5486400" cy="54864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rkovic Velickovic Tanja" initials="CVT" lastIdx="5" clrIdx="0">
    <p:extLst>
      <p:ext uri="{19B8F6BF-5375-455C-9EA6-DF929625EA0E}">
        <p15:presenceInfo xmlns:p15="http://schemas.microsoft.com/office/powerpoint/2012/main" userId="da555fbbf2aac6cb" providerId="Windows Live"/>
      </p:ext>
    </p:extLst>
  </p:cmAuthor>
  <p:cmAuthor id="2" name="Goran Roglic" initials="GR" lastIdx="4" clrIdx="1">
    <p:extLst>
      <p:ext uri="{19B8F6BF-5375-455C-9EA6-DF929625EA0E}">
        <p15:presenceInfo xmlns:p15="http://schemas.microsoft.com/office/powerpoint/2012/main" userId="Goran Rogli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725"/>
    <a:srgbClr val="FFEBFF"/>
    <a:srgbClr val="FFCCCC"/>
    <a:srgbClr val="B30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51" autoAdjust="0"/>
    <p:restoredTop sz="94660"/>
  </p:normalViewPr>
  <p:slideViewPr>
    <p:cSldViewPr snapToGrid="0">
      <p:cViewPr>
        <p:scale>
          <a:sx n="200" d="100"/>
          <a:sy n="200" d="100"/>
        </p:scale>
        <p:origin x="-3374" y="-49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181"/>
    </p:cViewPr>
  </p:sorterViewPr>
  <p:notesViewPr>
    <p:cSldViewPr snapToGrid="0">
      <p:cViewPr varScale="1">
        <p:scale>
          <a:sx n="52" d="100"/>
          <a:sy n="52" d="100"/>
        </p:scale>
        <p:origin x="867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A64949-A161-4105-930F-C75B9B80FD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5AF12-1089-4671-82EB-1BA0A93DC9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0A07A-599D-4777-904D-D365A0309FCB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89068-FB9E-484F-86F2-8802316292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53322-ACF6-4D62-881E-167382A5A8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C14E5-0331-4CCE-8708-848570A46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4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897890"/>
            <a:ext cx="4663440" cy="191008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81630"/>
            <a:ext cx="4114800" cy="1324610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3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26205" y="292100"/>
            <a:ext cx="1183005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190" y="292100"/>
            <a:ext cx="3480435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6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8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333" y="1367791"/>
            <a:ext cx="4732020" cy="228219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333" y="3671571"/>
            <a:ext cx="4732020" cy="1200150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1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190" y="1460500"/>
            <a:ext cx="233172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7490" y="1460500"/>
            <a:ext cx="233172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6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292101"/>
            <a:ext cx="473202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05" y="1344930"/>
            <a:ext cx="2321004" cy="659130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05" y="2004060"/>
            <a:ext cx="2321004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77490" y="1344930"/>
            <a:ext cx="2332435" cy="659130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77490" y="2004060"/>
            <a:ext cx="2332435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8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8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0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365760"/>
            <a:ext cx="1769507" cy="128016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435" y="789941"/>
            <a:ext cx="2777490" cy="3898900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645920"/>
            <a:ext cx="1769507" cy="3049270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5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05" y="365760"/>
            <a:ext cx="1769507" cy="128016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32435" y="789941"/>
            <a:ext cx="2777490" cy="3898900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905" y="1645920"/>
            <a:ext cx="1769507" cy="3049270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7190" y="292101"/>
            <a:ext cx="473202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190" y="1460500"/>
            <a:ext cx="473202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190" y="5085081"/>
            <a:ext cx="12344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974A-B2DB-4DF8-B9A2-565332F5A670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7370" y="5085081"/>
            <a:ext cx="18516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74770" y="5085081"/>
            <a:ext cx="12344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FA924-FCAF-4F7F-9344-1B38A13EB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6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foodentwinwp2@chem.bg.ac.r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foodentwinwp2@chem.bg.ac.r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foodentwin@chem.bg.ac.r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foodentwin@chem.bg.ac.r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249FE-ADBB-46FA-89A7-8807C26F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1" cy="5486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F2074FF-1A24-4E18-BEB6-38567586AFE9}"/>
              </a:ext>
            </a:extLst>
          </p:cNvPr>
          <p:cNvSpPr/>
          <p:nvPr/>
        </p:nvSpPr>
        <p:spPr>
          <a:xfrm>
            <a:off x="840509" y="812800"/>
            <a:ext cx="3491346" cy="376843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o description available.">
            <a:extLst>
              <a:ext uri="{FF2B5EF4-FFF2-40B4-BE49-F238E27FC236}">
                <a16:creationId xmlns:a16="http://schemas.microsoft.com/office/drawing/2014/main" id="{5A8B9D4E-1252-411C-8F91-ECA13726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7" y="1011382"/>
            <a:ext cx="3216113" cy="336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7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5D4DB-90A0-4300-804C-2286438B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0" y="760152"/>
            <a:ext cx="2521527" cy="4520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Our summer school offers you a large variety of lectures on fundamental research and specific topics. </a:t>
            </a:r>
          </a:p>
          <a:p>
            <a:pPr marL="0" indent="0">
              <a:buNone/>
            </a:pPr>
            <a:endParaRPr lang="bs-Latn-BA" sz="16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 will also give you the opportunity to take part in practical sessions focusing on analytical techniques frequently used in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metallomics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applications.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Metallomics summer school includes an overview of theoretical concepts and experimental approaches in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metallomics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as well as future challenges in the field.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74E1B3-8632-4CA0-875F-9DFEB619425F}"/>
              </a:ext>
            </a:extLst>
          </p:cNvPr>
          <p:cNvSpPr txBox="1"/>
          <p:nvPr/>
        </p:nvSpPr>
        <p:spPr>
          <a:xfrm>
            <a:off x="346364" y="430547"/>
            <a:ext cx="2267527" cy="462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METALLOMICS IN FOOD AND ENVIRONMENT</a:t>
            </a:r>
            <a:endParaRPr lang="bs-Latn-BA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 you are a PhD student, a post-doctoral scientist, or a junior researcher, attracted to the world of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metallomics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and want to know more about analytical methodologies or emerging applications in the area of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metallomics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than our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Metalomics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School is just the right place to attend.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4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5CC0CBE-F4DF-4291-A846-BC449F213A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86400" cy="5486399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938D90A-DA78-4B77-8F22-C20AC029D16A}"/>
              </a:ext>
            </a:extLst>
          </p:cNvPr>
          <p:cNvSpPr txBox="1">
            <a:spLocks/>
          </p:cNvSpPr>
          <p:nvPr/>
        </p:nvSpPr>
        <p:spPr>
          <a:xfrm>
            <a:off x="802814" y="997529"/>
            <a:ext cx="3880771" cy="418407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0000"/>
              </a:lnSpc>
            </a:pP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Essential, non – essential and toxic elements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Sample treatment, separation, detection approaches (ICP OES and ICP MS)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Statistical analysis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Analytical concepts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Computer-assisted theoretical modeling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Previous edition in 2019 has been attended by more than 40 PhD students and researchers.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Instrumentation: ICP-OES, ICP-MS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98666E-BA56-4505-9056-A3DA81CFA577}"/>
              </a:ext>
            </a:extLst>
          </p:cNvPr>
          <p:cNvSpPr txBox="1"/>
          <p:nvPr/>
        </p:nvSpPr>
        <p:spPr>
          <a:xfrm>
            <a:off x="1206787" y="4848969"/>
            <a:ext cx="3476798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6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6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AA503-93DA-46AE-9528-8894221CA5BA}"/>
              </a:ext>
            </a:extLst>
          </p:cNvPr>
          <p:cNvSpPr txBox="1"/>
          <p:nvPr/>
        </p:nvSpPr>
        <p:spPr>
          <a:xfrm>
            <a:off x="932122" y="1233117"/>
            <a:ext cx="3751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PROGRAM AT </a:t>
            </a:r>
            <a:r>
              <a:rPr lang="bs-Latn-BA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GLANCE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26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CBA582-64A4-4696-810C-4B1CF48596B0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44FC89-563D-42EB-9849-959824C1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B28179B-0D6E-438B-AD02-3348CF3ED94A}"/>
              </a:ext>
            </a:extLst>
          </p:cNvPr>
          <p:cNvSpPr txBox="1">
            <a:spLocks/>
          </p:cNvSpPr>
          <p:nvPr/>
        </p:nvSpPr>
        <p:spPr>
          <a:xfrm>
            <a:off x="802814" y="804143"/>
            <a:ext cx="3880771" cy="418407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buNone/>
            </a:pPr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PROTEOMICS: </a:t>
            </a:r>
          </a:p>
          <a:p>
            <a:pPr marL="0" indent="0" defTabSz="457200">
              <a:lnSpc>
                <a:spcPct val="100000"/>
              </a:lnSpc>
              <a:buNone/>
            </a:pPr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PRACTICAL ASPECTS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Dedicated to PhD students, post-doctoral scientists, or junior researchers, who aim to gain basic training in proteomics.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An excellent opportunity for researchers from different fields to learn and share information on research, theories and especially practical aspects of proteomics. 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 space to exchange ideas and knowledge, and enable communication, networking and international collaborations.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Opportunity to acquire new knowledge and practical skills in proteomics, discuss problems,</a:t>
            </a:r>
          </a:p>
        </p:txBody>
      </p:sp>
    </p:spTree>
    <p:extLst>
      <p:ext uri="{BB962C8B-B14F-4D97-AF65-F5344CB8AC3E}">
        <p14:creationId xmlns:p14="http://schemas.microsoft.com/office/powerpoint/2010/main" val="3950209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1DE45-9DAB-48D4-B588-6906D1926735}"/>
              </a:ext>
            </a:extLst>
          </p:cNvPr>
          <p:cNvSpPr txBox="1">
            <a:spLocks/>
          </p:cNvSpPr>
          <p:nvPr/>
        </p:nvSpPr>
        <p:spPr>
          <a:xfrm>
            <a:off x="802814" y="757384"/>
            <a:ext cx="3880771" cy="418407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Sample preparation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2D PAGE, shotgun analysis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Mass spectrometry analysis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Data analysis (PEAKS X PRO)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Available instrumentation: </a:t>
            </a:r>
            <a:r>
              <a:rPr lang="en-US" sz="16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Thermo</a:t>
            </a: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Scientific </a:t>
            </a:r>
            <a:r>
              <a:rPr lang="en-US" sz="16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Orbitrap</a:t>
            </a: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</a:t>
            </a:r>
            <a:r>
              <a:rPr lang="en-US" sz="16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Exploris</a:t>
            </a: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240 with </a:t>
            </a:r>
            <a:r>
              <a:rPr lang="en-US" sz="16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UltiMate</a:t>
            </a: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3000 </a:t>
            </a:r>
            <a:r>
              <a:rPr lang="en-US" sz="16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RSLCnano</a:t>
            </a: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Previous editions in 2015 and 2020 have been attended by more than 150 PhD students and researchers</a:t>
            </a:r>
            <a:endParaRPr lang="en-US" sz="1600" dirty="0"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828D4-8AAD-4BB3-9013-C6F8FF1335DA}"/>
              </a:ext>
            </a:extLst>
          </p:cNvPr>
          <p:cNvSpPr txBox="1"/>
          <p:nvPr/>
        </p:nvSpPr>
        <p:spPr>
          <a:xfrm>
            <a:off x="802814" y="757384"/>
            <a:ext cx="3344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PROTEOMICS SCHOOL P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ROGRAM AT </a:t>
            </a:r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GLANCE: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6FC25-5443-467E-A223-C18D90FD6C0F}"/>
              </a:ext>
            </a:extLst>
          </p:cNvPr>
          <p:cNvSpPr txBox="1"/>
          <p:nvPr/>
        </p:nvSpPr>
        <p:spPr>
          <a:xfrm>
            <a:off x="1467599" y="4661186"/>
            <a:ext cx="3215986" cy="28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en-US" sz="1200" u="sng" dirty="0">
                <a:solidFill>
                  <a:srgbClr val="4577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D87374-4F4F-4190-BCC5-06A628799C63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3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8803-B417-4F8F-9225-D3F7B950F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8828B-317F-4E36-9FBA-FA17FD2DA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" y="711200"/>
            <a:ext cx="2331720" cy="423037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LIPIDOMICS: FOOD AND FEED APPLICATIONS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bs-Latn-BA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bs-Latn-B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PhD student, a post-doctoral scientist, or a junior researcher, attracted to the world of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lipidomics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bs-Latn-BA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endParaRPr lang="bs-Latn-BA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researchers who want to learn more about analytical methodologies or emerging applications in the area of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lipidomics</a:t>
            </a: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CA836-1432-4365-B76B-CB277E21E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7492" y="1570182"/>
            <a:ext cx="2331720" cy="337138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large variety of interesting lectures on fundamental research and specific topics</a:t>
            </a:r>
            <a:endParaRPr lang="bs-Latn-BA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bs-Latn-BA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practical sessions focusing on analytical techniques frequently used in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lipidomics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applications.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85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CF251D-4F35-4F3D-9B8B-29CBC89F6712}"/>
              </a:ext>
            </a:extLst>
          </p:cNvPr>
          <p:cNvSpPr txBox="1">
            <a:spLocks/>
          </p:cNvSpPr>
          <p:nvPr/>
        </p:nvSpPr>
        <p:spPr>
          <a:xfrm>
            <a:off x="889808" y="751066"/>
            <a:ext cx="3880771" cy="418407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bs-Latn-B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LIPIDOMIC FOOD AND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bs-Latn-B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APPLICATIONS P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ROGRAM AT </a:t>
            </a:r>
            <a:r>
              <a:rPr lang="bs-Latn-BA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GLANCE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bs-Latn-BA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overview of theoretical concepts and experimental approaches in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lipidomics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future challenges.</a:t>
            </a:r>
            <a:endParaRPr lang="en-US" sz="154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 treatment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Profiling fatty acids by gas chromatographic analysis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Profiling sterols by gas chromatographic analysis coupled to mass spectrometry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Characterization of the lipidome via high resolution mass spectroscopy</a:t>
            </a:r>
          </a:p>
          <a:p>
            <a:pPr marL="274320" lvl="1" indent="0">
              <a:lnSpc>
                <a:spcPct val="120000"/>
              </a:lnSpc>
              <a:spcBef>
                <a:spcPts val="0"/>
              </a:spcBef>
              <a:buSzPts val="1000"/>
              <a:buNone/>
              <a:tabLst>
                <a:tab pos="391866" algn="l"/>
              </a:tabLst>
            </a:pPr>
            <a:endParaRPr lang="en-US" sz="1543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Instrumentation: GC/MS, GC/GC/MS,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Thermo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Scientific LTQ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Orbitrap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XL with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Accela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UHPLC System</a:t>
            </a:r>
            <a:endParaRPr lang="en-US" sz="154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68C43-20FF-4043-9F70-CBAE21EF3999}"/>
              </a:ext>
            </a:extLst>
          </p:cNvPr>
          <p:cNvSpPr txBox="1"/>
          <p:nvPr/>
        </p:nvSpPr>
        <p:spPr>
          <a:xfrm>
            <a:off x="2852966" y="4658139"/>
            <a:ext cx="20941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4577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992A31-1C99-4847-A6A7-E05EAB6030F6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5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6BEE-26C6-4E2F-9757-9CCCDE9CC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B87A0-C2E0-40A6-9581-D8ACC3FF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F28E9-98A4-430F-9341-338B09B7D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71779B9-7232-4B6B-9454-8E3AD095921D}"/>
              </a:ext>
            </a:extLst>
          </p:cNvPr>
          <p:cNvSpPr txBox="1">
            <a:spLocks/>
          </p:cNvSpPr>
          <p:nvPr/>
        </p:nvSpPr>
        <p:spPr>
          <a:xfrm>
            <a:off x="802814" y="908085"/>
            <a:ext cx="3880771" cy="4033485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GET TO KNOW MICROPLASTICS SCHOOL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learn more about emerging food and environmental contaminant</a:t>
            </a:r>
            <a:r>
              <a:rPr lang="bs-Latn-B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large variety of interesting lectures on fundamental research and specific topics presented by established scientists in their respective fields. </a:t>
            </a:r>
            <a:endParaRPr lang="bs-Latn-BA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bs-Latn-B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bs-Latn-B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opportunity to take part in practical sessions focusing on contemporary analytical techniques used in microplastics research.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47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AAF70B-56C9-4042-B407-CD71B832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A585F10-D480-485A-B82D-8A20CA4F2425}"/>
              </a:ext>
            </a:extLst>
          </p:cNvPr>
          <p:cNvSpPr txBox="1">
            <a:spLocks/>
          </p:cNvSpPr>
          <p:nvPr/>
        </p:nvSpPr>
        <p:spPr>
          <a:xfrm>
            <a:off x="802814" y="822326"/>
            <a:ext cx="3880771" cy="4033485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MICROPLASTICS SCHOOL P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ROGRAM AT </a:t>
            </a:r>
            <a:r>
              <a:rPr lang="bs-Latn-BA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GLANCE: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bs-Latn-BA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bs-Latn-BA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Latn-BA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r>
              <a:rPr lang="bs-Latn-BA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microplastics definition,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occurence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available methodologies for microplastics isolation and characterization.</a:t>
            </a:r>
            <a:endParaRPr lang="bs-Latn-BA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Sample treatment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Isolation of microplastics from simple and complex matrices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Particle counting by fluorescence microscopy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SzPts val="1000"/>
              <a:tabLst>
                <a:tab pos="391866" algn="l"/>
              </a:tabLst>
            </a:pP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Chemical characterization of microplastics by 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microFTIR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1" indent="0">
              <a:lnSpc>
                <a:spcPct val="120000"/>
              </a:lnSpc>
              <a:spcBef>
                <a:spcPts val="0"/>
              </a:spcBef>
              <a:buSzPts val="1000"/>
              <a:buNone/>
              <a:tabLst>
                <a:tab pos="391866" algn="l"/>
              </a:tabLs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Instrumentation: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Thermo</a:t>
            </a:r>
            <a:r>
              <a:rPr lang="en-US" sz="154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Scientific Nicolet iN10 </a:t>
            </a:r>
            <a:r>
              <a:rPr lang="en-US" sz="1543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microFTIR</a:t>
            </a:r>
            <a:endParaRPr lang="en-US" sz="154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endParaRPr lang="en-US" sz="1543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98BE1-4865-41F5-AFB4-B47F60342D48}"/>
              </a:ext>
            </a:extLst>
          </p:cNvPr>
          <p:cNvSpPr txBox="1"/>
          <p:nvPr/>
        </p:nvSpPr>
        <p:spPr>
          <a:xfrm>
            <a:off x="2457449" y="4508326"/>
            <a:ext cx="2651759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4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B2882F-05AB-45F3-82F8-8ED1DE1FB47D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17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593-6383-46C6-BEC3-5A19F24F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DA5A9-1058-47D6-8647-0C728C705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806" y="683491"/>
            <a:ext cx="2429337" cy="451080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METABOLOMICS TRAINING SCHOOL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en-U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edicated to PhD students, post-doctoral scientists, or junior researchers, who </a:t>
            </a:r>
            <a:r>
              <a:rPr lang="bs-Latn-B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aim</a:t>
            </a:r>
            <a:r>
              <a:rPr lang="bs-Latn-B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gain training in metabolomics. </a:t>
            </a: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earning outcomes-based training course: </a:t>
            </a:r>
            <a:endParaRPr lang="bs-Latn-B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basics of multivariate data analysis in metabolomics, </a:t>
            </a:r>
            <a:endParaRPr lang="bs-Latn-BA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various analytical platforms (chromatography, mass spectrometry FTIR and NMR) used for metabolomics;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860F9-7DC6-4B16-9C5C-0024386A6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04144" y="992333"/>
            <a:ext cx="2331720" cy="406815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perform sampling and sample preparation for analysis;</a:t>
            </a: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create methods for MS, IR and NMR analytical platforms and </a:t>
            </a: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run analysis, processing data in various software (OMNIC, CHEMSTATION, TOPSPIN, COMPASS, MESTRENOVA)</a:t>
            </a:r>
          </a:p>
          <a:p>
            <a:pPr>
              <a:spcBef>
                <a:spcPts val="0"/>
              </a:spcBef>
              <a:spcAft>
                <a:spcPts val="1029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 SIMCA for creating multivariate models (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PCA, OPLS, OPLS-DA)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14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7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6032-683E-4283-82DD-19087D2F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95EA0-9464-43C8-841B-243C8339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15"/>
            <a:ext cx="5486400" cy="556121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FB7D163-6135-4285-8B81-4034BC231853}"/>
              </a:ext>
            </a:extLst>
          </p:cNvPr>
          <p:cNvSpPr txBox="1">
            <a:spLocks/>
          </p:cNvSpPr>
          <p:nvPr/>
        </p:nvSpPr>
        <p:spPr>
          <a:xfrm>
            <a:off x="802814" y="852985"/>
            <a:ext cx="3880771" cy="4155743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METABOLOMICS TRAINING SCHOOL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bs-Latn-BA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Lectures and hands-on experiments covering all aspects of metabolomics as multidisciplinary science: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Metabolomics in food, environmental and medicinal profiling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Sample preparation in metabolomics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IR, GC/MS, LC/MS, NMR analysis and instrumentation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Data analysis and processing for multivariate analysis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Machine learning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74053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E05F-0E96-422A-83D0-2786F9DAB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FB114-E911-4569-8B32-9261F92D7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399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79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7370F0-5865-4A0F-BD00-B981897F5BCA}"/>
              </a:ext>
            </a:extLst>
          </p:cNvPr>
          <p:cNvSpPr txBox="1">
            <a:spLocks/>
          </p:cNvSpPr>
          <p:nvPr/>
        </p:nvSpPr>
        <p:spPr>
          <a:xfrm>
            <a:off x="802814" y="798946"/>
            <a:ext cx="3880771" cy="3888507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METABOLOMICS TRAINING SCHOOL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PROGRAM AT A GLANCE</a:t>
            </a:r>
          </a:p>
          <a:p>
            <a:pPr marL="0" indent="0">
              <a:lnSpc>
                <a:spcPct val="100000"/>
              </a:lnSpc>
              <a:buNone/>
            </a:pPr>
            <a:endParaRPr lang="bs-Latn-BA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buNone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Case studies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6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Fruits profiling by Solid Phase Microextraction (SPME) GC-MS metabolomics,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6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Propolis profiling by FTIR metabolomics,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6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Chemical incident detection through plant biosensing by GC/MS and NMR metabolomics,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16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Diagnostic of Schizophrenia and Bipolar Disorder by NMR-based Metabolomics.</a:t>
            </a:r>
          </a:p>
          <a:p>
            <a:pPr marL="274320" lvl="1" indent="0">
              <a:buNone/>
            </a:pPr>
            <a:endParaRPr lang="en-US" sz="116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Available instrumentation: Bruker (AVANCE III) NMR 500 MHz, Bruker </a:t>
            </a:r>
            <a:r>
              <a:rPr lang="en-US" sz="14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MicroToF</a:t>
            </a:r>
            <a:r>
              <a:rPr lang="en-US" sz="14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II LC/MS system, Agilent GC/MS system with CTC PAL II Sample preparation platform, Thermo Scientific Nicolet Summit FTIR</a:t>
            </a:r>
            <a:endParaRPr lang="en-US" sz="1400" u="sng" dirty="0"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endParaRPr lang="en-US" sz="14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2CA1A7-E1C1-40D6-8005-A0A65243EF2F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2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230BF-8DFE-49B0-8877-F9B2E8FD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765E4-6C99-4313-9436-1766D5F8B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" y="517236"/>
            <a:ext cx="2331720" cy="45550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endParaRPr lang="en-US" sz="18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CHEMICAL FORENSICS TRAINING SCHOOL </a:t>
            </a:r>
            <a:endParaRPr lang="en-US" sz="18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Dedicated to PhD students, post-doctoral scientists, or junior researchers, who aim to gain training in chemical forensics and identification of substances of adulteration (</a:t>
            </a:r>
            <a:r>
              <a:rPr lang="en-US" sz="18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</a:t>
            </a:r>
            <a:r>
              <a:rPr lang="en-US" sz="18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).</a:t>
            </a: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endParaRPr lang="en-US" sz="18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solidFill>
                  <a:srgbClr val="457725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CASE STUDIES:</a:t>
            </a: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Fake herbal capsules for the Treatment of Erectile Dysfunction (</a:t>
            </a:r>
            <a:r>
              <a:rPr lang="en-US" sz="18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SoA:Tadalafil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and Sildenafil)</a:t>
            </a: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Green Coffee for Slimming (</a:t>
            </a:r>
            <a:r>
              <a:rPr lang="en-US" sz="18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: Sibutramine) </a:t>
            </a: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Fake herbal-based soft gelatin capsule capsules for slimming (</a:t>
            </a:r>
            <a:r>
              <a:rPr lang="en-US" sz="18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: Fluoxetine)</a:t>
            </a:r>
          </a:p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Dangerous designer drug in an ‘Air freshener’ (</a:t>
            </a:r>
            <a:r>
              <a:rPr lang="en-US" sz="18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: AB-</a:t>
            </a:r>
            <a:r>
              <a:rPr lang="en-US" sz="1800" dirty="0" err="1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Fubinaca</a:t>
            </a:r>
            <a:r>
              <a:rPr lang="en-US" sz="18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DCF54B-7233-4316-A62E-EF42433D7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8910" y="1211985"/>
            <a:ext cx="2644253" cy="400086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200" dirty="0">
                <a:solidFill>
                  <a:srgbClr val="457725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LEARNING OUTCOMES:</a:t>
            </a: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Understand the goal of various spectroscopic methods as cutting-edge tools for food safety,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the weakness of global legislative for food supplements,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sampling and sample preparation, 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create spectroscopic methods (MS, IR and NMR) from the scratch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</a:t>
            </a: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run analysis in various software</a:t>
            </a: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200" dirty="0">
              <a:solidFill>
                <a:srgbClr val="000000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14859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structure elucidation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148590" indent="-285750"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Students will be trained to create reports valid on court.</a:t>
            </a:r>
          </a:p>
        </p:txBody>
      </p:sp>
    </p:spTree>
    <p:extLst>
      <p:ext uri="{BB962C8B-B14F-4D97-AF65-F5344CB8AC3E}">
        <p14:creationId xmlns:p14="http://schemas.microsoft.com/office/powerpoint/2010/main" val="415427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92D12-EEE0-4F00-AAD4-B33E4989ABEF}"/>
              </a:ext>
            </a:extLst>
          </p:cNvPr>
          <p:cNvSpPr txBox="1">
            <a:spLocks/>
          </p:cNvSpPr>
          <p:nvPr/>
        </p:nvSpPr>
        <p:spPr>
          <a:xfrm>
            <a:off x="1099126" y="729675"/>
            <a:ext cx="3565237" cy="412865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CHEMICAL FORENCICS TRAINING PROGRAM AT A GLANCE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bs-Latn-BA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Unbroken chain of custody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Sample preparation for different analytical platforms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FTIR, GC/MS, LC/MS and 1D and 2D NMR data collection and processing 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Structure elucidation of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SoA’s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Case studies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spcBef>
                <a:spcPts val="0"/>
              </a:spcBef>
              <a:spcAft>
                <a:spcPts val="686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How to report presence of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SoA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to be valid on court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Available instrumentation: Bruker (AVANCE III) NMR 500 MHz, Bruker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MicroToF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II LC/MS system, Agilent GC/MS system with CTC PAL II Sample preparation platform, Thermo Scientific Nicolet Summit FTIR</a:t>
            </a:r>
            <a:endParaRPr lang="en-US" sz="1200" b="1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2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919A7-9E7E-49E8-9CC5-23E6347BB012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1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AF012-E53B-4C40-A2C7-E5CD77F65AD3}"/>
              </a:ext>
            </a:extLst>
          </p:cNvPr>
          <p:cNvSpPr txBox="1">
            <a:spLocks/>
          </p:cNvSpPr>
          <p:nvPr/>
        </p:nvSpPr>
        <p:spPr>
          <a:xfrm>
            <a:off x="1099126" y="729675"/>
            <a:ext cx="3565237" cy="412865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Food authenticity training school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bs-Latn-BA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Dedicated to PhD students, post-doctoral scientists, or junior researchers, who aim to gain training in food authenticity testing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Lectures and hands-on experiments covering all aspects of food authenticity testing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Case studies</a:t>
            </a:r>
            <a:endParaRPr lang="en-US" sz="1200" dirty="0">
              <a:effectLst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effectLst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University of Belgrade - Faculty of Chemistry, together with </a:t>
            </a:r>
            <a:r>
              <a:rPr lang="en-US" sz="1200" dirty="0" err="1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InovaLab</a:t>
            </a:r>
            <a:r>
              <a:rPr lang="en-US" sz="1200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– accredited laboratory of the Innovative Centre of the Faculty of Chemistry, Belgrade, Ltd., are recognized as the leading Serbian laboratory for food authenticity testing.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2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D5B60-16E9-46D2-AF08-4E62FC45AB05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6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8640B-6467-4E50-8544-B4A6A63ABAA4}"/>
              </a:ext>
            </a:extLst>
          </p:cNvPr>
          <p:cNvSpPr txBox="1">
            <a:spLocks/>
          </p:cNvSpPr>
          <p:nvPr/>
        </p:nvSpPr>
        <p:spPr>
          <a:xfrm>
            <a:off x="1099126" y="729675"/>
            <a:ext cx="3565237" cy="412865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FOOD AUTHENTICITY PROGRAM AT A GLANCE</a:t>
            </a:r>
            <a:endParaRPr lang="bs-Latn-BA" sz="16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bs-Latn-BA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Sample preparation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Analysis for the stable isotope ratio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Univariate and multivariate chemometric analysis of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Report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Case studies:</a:t>
            </a:r>
          </a:p>
          <a:p>
            <a:pPr lvl="1"/>
            <a:r>
              <a:rPr lang="en-US" sz="1160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Authenticity testing of wine</a:t>
            </a:r>
            <a:endParaRPr lang="en-US" sz="116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lvl="1"/>
            <a:r>
              <a:rPr lang="en-US" sz="1160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Authenticity testing of honey</a:t>
            </a:r>
            <a:endParaRPr lang="en-US" sz="116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Available instrumentation: </a:t>
            </a:r>
            <a:r>
              <a:rPr lang="en-US" sz="14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Thermo</a:t>
            </a:r>
            <a:r>
              <a:rPr lang="en-US" sz="14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Scientific Delta V advantage IRMS </a:t>
            </a:r>
            <a:r>
              <a:rPr lang="en-US" sz="12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foodentwinw@chem.bg.ac.rs</a:t>
            </a:r>
            <a:endParaRPr lang="en-US" sz="12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24223F-4131-4A34-8504-3AD91C7841C5}"/>
              </a:ext>
            </a:extLst>
          </p:cNvPr>
          <p:cNvSpPr/>
          <p:nvPr/>
        </p:nvSpPr>
        <p:spPr>
          <a:xfrm>
            <a:off x="5109209" y="0"/>
            <a:ext cx="377191" cy="5486400"/>
          </a:xfrm>
          <a:prstGeom prst="rect">
            <a:avLst/>
          </a:prstGeom>
          <a:solidFill>
            <a:srgbClr val="00B05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11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86B9-BF36-44D9-8708-0E9C7DB5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46961-C50E-403F-BD4A-0F517A4F2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8"/>
            <a:ext cx="5486400" cy="5486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4CA1C-F308-4551-B5FE-9834A10D1D0B}"/>
              </a:ext>
            </a:extLst>
          </p:cNvPr>
          <p:cNvSpPr txBox="1">
            <a:spLocks/>
          </p:cNvSpPr>
          <p:nvPr/>
        </p:nvSpPr>
        <p:spPr>
          <a:xfrm>
            <a:off x="1071416" y="757384"/>
            <a:ext cx="3565237" cy="412865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600" b="1" kern="50" dirty="0">
                <a:solidFill>
                  <a:srgbClr val="457725"/>
                </a:solidFill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INDIVIDUAL PRACTICAL TRAINING FOR INSTRUMENTAL ANALYSIS</a:t>
            </a:r>
            <a:endParaRPr lang="bs-Latn-BA" sz="1200" b="1" dirty="0">
              <a:solidFill>
                <a:srgbClr val="457725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Nuclear magnetic resonance (Bruker 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(AVANCE III) 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500 MHz)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High resolution mass spectrometry (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Thermo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Scientific Orbitrap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Exploris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240,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Thermo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Scientific LTQ Orbitrap XL, 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Bruker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MicroToF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II LC/MS system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)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Infrared spectroscopy (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Thermo Scientific Nicolet Summit FTIR, Thermo Scientific   Nicolet iN10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microFTIR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Circular dichroism (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Jasco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 J-815 CD)</a:t>
            </a:r>
            <a:endParaRPr lang="en-US" sz="1200" dirty="0"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Gas chromatography (Agilent GC/MS system with CTC PAL II Sample preparation platform, GC/GC/MS)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Inductively Coupled Plasma (Thermo Scientific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iCAP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Q ICP MS and Thermo Scientific </a:t>
            </a:r>
            <a:r>
              <a:rPr lang="en-US" sz="1200" dirty="0" err="1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iCAP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6500 Duo ICP OES) 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SAMPLE ANALYSIS FOR EXTERNAL USERS: </a:t>
            </a:r>
            <a:r>
              <a:rPr lang="en-US" sz="1200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www.chem.bg.ac.rs/analize</a:t>
            </a:r>
            <a:r>
              <a:rPr lang="en-US" sz="1200" dirty="0">
                <a:solidFill>
                  <a:srgbClr val="000000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</a:t>
            </a:r>
          </a:p>
          <a:p>
            <a:pPr marL="0" indent="0" algn="r">
              <a:buNone/>
            </a:pPr>
            <a:r>
              <a:rPr lang="en-US" sz="12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475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D795-FA21-4F94-A85B-3D032E86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93E7B-5029-4C7E-9627-D57BF0FA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5320E-6EC7-4F74-889A-50C66DA12393}"/>
              </a:ext>
            </a:extLst>
          </p:cNvPr>
          <p:cNvSpPr txBox="1">
            <a:spLocks/>
          </p:cNvSpPr>
          <p:nvPr/>
        </p:nvSpPr>
        <p:spPr>
          <a:xfrm>
            <a:off x="1071416" y="757384"/>
            <a:ext cx="3565237" cy="4128652"/>
          </a:xfrm>
          <a:prstGeom prst="rect">
            <a:avLst/>
          </a:prstGeom>
          <a:solidFill>
            <a:schemeClr val="bg2">
              <a:alpha val="7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37160" indent="-137160" algn="l" defTabSz="54864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37160" algn="l" defTabSz="54864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 kern="50" dirty="0">
                <a:solidFill>
                  <a:srgbClr val="457725"/>
                </a:solidFill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NEXT EDITIONS</a:t>
            </a:r>
            <a:endParaRPr lang="bs-Latn-BA" sz="1800" b="1" dirty="0">
              <a:solidFill>
                <a:srgbClr val="457725"/>
              </a:solidFill>
              <a:latin typeface="Dubai" panose="020B0503030403030204" pitchFamily="34" charset="-78"/>
              <a:ea typeface="Times New Roman" panose="02020603050405020304" pitchFamily="18" charset="0"/>
              <a:cs typeface="Dubai" panose="020B0503030403030204" pitchFamily="34" charset="-78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Proteomics: practical aspects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August 2022, 10-15.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Metalomics</a:t>
            </a: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in food and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March  2022, 21-25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 err="1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Lipidomics</a:t>
            </a: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: food and  environmental applications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July 2022, 20-25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Get to know microplastics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November 2022, 14-18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Metabolomics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February 2023, 18-23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Chemical forensics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July 2022, 18-28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Food authenticity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July 2022, 17-22</a:t>
            </a:r>
          </a:p>
          <a:p>
            <a:pPr marL="0" indent="0" algn="r">
              <a:buNone/>
            </a:pPr>
            <a:endParaRPr lang="en-US" sz="1200" dirty="0"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  <a:p>
            <a:pPr marL="0" indent="0" algn="r">
              <a:buNone/>
            </a:pPr>
            <a:r>
              <a:rPr lang="en-US" sz="1200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nauka@chem.bg.ac.rs</a:t>
            </a:r>
          </a:p>
          <a:p>
            <a:pPr marL="0" indent="0" algn="r">
              <a:lnSpc>
                <a:spcPct val="107000"/>
              </a:lnSpc>
              <a:spcBef>
                <a:spcPts val="0"/>
              </a:spcBef>
              <a:spcAft>
                <a:spcPts val="686"/>
              </a:spcAft>
              <a:buNone/>
            </a:pPr>
            <a:r>
              <a:rPr lang="en-US" sz="1200" u="sng" dirty="0">
                <a:solidFill>
                  <a:srgbClr val="457725"/>
                </a:solidFill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foodentwin@chem.bg.ac.rs</a:t>
            </a:r>
            <a:endParaRPr lang="en-US" sz="1200" dirty="0">
              <a:solidFill>
                <a:srgbClr val="457725"/>
              </a:solidFill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A7184-A963-4F07-BC0B-7201E44467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0" y="4490618"/>
            <a:ext cx="155269" cy="155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376B2-B1E5-46FC-84BA-0000DF8AE8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038" y="4669854"/>
            <a:ext cx="155268" cy="1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BE8769-0997-FD47-906B-CBDC76527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6" y="2063349"/>
            <a:ext cx="1888154" cy="283515"/>
          </a:xfr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E677485-BB48-F34A-B9C4-64391A7E5A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715" y="632021"/>
            <a:ext cx="772007" cy="731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37A390-755E-FD4E-825C-89A7DC5E6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43" y="1910333"/>
            <a:ext cx="1630274" cy="4871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16F329-8749-9D45-9760-B7FD33F4ED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82" y="682867"/>
            <a:ext cx="1048841" cy="7131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EBB80E-EAB6-114C-8B73-E91BD13255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4" y="3277170"/>
            <a:ext cx="139146" cy="1391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234FEF-7309-AD4D-99E9-27A7792E7F16}"/>
              </a:ext>
            </a:extLst>
          </p:cNvPr>
          <p:cNvSpPr txBox="1"/>
          <p:nvPr/>
        </p:nvSpPr>
        <p:spPr>
          <a:xfrm>
            <a:off x="447631" y="3271704"/>
            <a:ext cx="196306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10" dirty="0"/>
              <a:t>http://</a:t>
            </a:r>
            <a:r>
              <a:rPr lang="en-GB" sz="810" dirty="0" err="1"/>
              <a:t>chem.bg.ac.rs</a:t>
            </a:r>
            <a:r>
              <a:rPr lang="en-GB" sz="810" dirty="0"/>
              <a:t>/index-</a:t>
            </a:r>
            <a:r>
              <a:rPr lang="en-GB" sz="810" dirty="0" err="1"/>
              <a:t>en.html</a:t>
            </a:r>
            <a:endParaRPr lang="en-GB" sz="81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A004D0-3DD1-3443-A08E-52C68C6EB3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7" y="3448893"/>
            <a:ext cx="116160" cy="1161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E34FE1-F86A-BF43-B97D-55140DC6B2B6}"/>
              </a:ext>
            </a:extLst>
          </p:cNvPr>
          <p:cNvSpPr txBox="1"/>
          <p:nvPr/>
        </p:nvSpPr>
        <p:spPr>
          <a:xfrm>
            <a:off x="439704" y="3392043"/>
            <a:ext cx="1446678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10" dirty="0" err="1"/>
              <a:t>nauka@chem.bg.ac.rs</a:t>
            </a:r>
            <a:endParaRPr lang="en-GB" sz="81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B3F7F2-F5F8-E64A-A64B-F248CF968D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4" y="3594529"/>
            <a:ext cx="139146" cy="1391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2B7A954-2FD7-D743-8DB1-8145C928DD6D}"/>
              </a:ext>
            </a:extLst>
          </p:cNvPr>
          <p:cNvSpPr txBox="1"/>
          <p:nvPr/>
        </p:nvSpPr>
        <p:spPr>
          <a:xfrm>
            <a:off x="447632" y="3589966"/>
            <a:ext cx="1349271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10" dirty="0"/>
              <a:t>@</a:t>
            </a:r>
            <a:r>
              <a:rPr lang="en-GB" sz="810" dirty="0" err="1"/>
              <a:t>hemijskifakultet</a:t>
            </a:r>
            <a:endParaRPr lang="en-GB" sz="81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B74B5B1-5741-0146-917E-AA7AEDEDF75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8077" y="3788138"/>
            <a:ext cx="127653" cy="1276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E7D7B7-C9C3-674F-B36A-DAC2263189D6}"/>
              </a:ext>
            </a:extLst>
          </p:cNvPr>
          <p:cNvSpPr txBox="1"/>
          <p:nvPr/>
        </p:nvSpPr>
        <p:spPr>
          <a:xfrm>
            <a:off x="447632" y="3767652"/>
            <a:ext cx="204154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10" dirty="0"/>
              <a:t>https://</a:t>
            </a:r>
            <a:r>
              <a:rPr lang="en-GB" sz="810" dirty="0" err="1"/>
              <a:t>www.facebook.com</a:t>
            </a:r>
            <a:r>
              <a:rPr lang="en-GB" sz="810" dirty="0"/>
              <a:t>/</a:t>
            </a:r>
            <a:r>
              <a:rPr lang="en-GB" sz="810" dirty="0" err="1"/>
              <a:t>hemijskifakultetbg</a:t>
            </a:r>
            <a:endParaRPr lang="en-GB" sz="81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4C62472-EC2F-994B-A241-B2672C2BE8B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53929" y="2047579"/>
            <a:ext cx="1313505" cy="3078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35F845-8DED-45B9-8533-AE2F9088F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8821" y="682867"/>
            <a:ext cx="921860" cy="7892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A4EA3E9-238A-4ECD-8205-1141AC10F9D6}"/>
              </a:ext>
            </a:extLst>
          </p:cNvPr>
          <p:cNvSpPr txBox="1"/>
          <p:nvPr/>
        </p:nvSpPr>
        <p:spPr>
          <a:xfrm>
            <a:off x="229663" y="2851460"/>
            <a:ext cx="4627042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Inovalab</a:t>
            </a:r>
            <a:r>
              <a:rPr lang="en-US" sz="1000" b="1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</a:t>
            </a:r>
            <a:r>
              <a:rPr lang="en-US" sz="1000" dirty="0"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ISO 17025 accreditation for wine and honey authenticity testing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256158-43D0-4290-9950-A4A910F57DD6}"/>
              </a:ext>
            </a:extLst>
          </p:cNvPr>
          <p:cNvSpPr txBox="1"/>
          <p:nvPr/>
        </p:nvSpPr>
        <p:spPr>
          <a:xfrm>
            <a:off x="266076" y="2596671"/>
            <a:ext cx="4038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Center of research Excellence for molecular food sciences</a:t>
            </a:r>
            <a:endParaRPr lang="en-US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DA039B-B6E1-46D6-BC90-333FFF12A1AC}"/>
              </a:ext>
            </a:extLst>
          </p:cNvPr>
          <p:cNvSpPr txBox="1"/>
          <p:nvPr/>
        </p:nvSpPr>
        <p:spPr>
          <a:xfrm>
            <a:off x="3353382" y="4866021"/>
            <a:ext cx="202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Design by </a:t>
            </a:r>
            <a:r>
              <a:rPr lang="en-US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Miodrag</a:t>
            </a:r>
            <a:r>
              <a:rPr lang="en-US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 </a:t>
            </a:r>
            <a:r>
              <a:rPr lang="en-US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Taba</a:t>
            </a:r>
            <a:r>
              <a:rPr lang="bs-Latn-BA" sz="8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č</a:t>
            </a:r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ki</a:t>
            </a:r>
            <a:endParaRPr lang="bs-Latn-BA" sz="1400" i="1" dirty="0">
              <a:solidFill>
                <a:srgbClr val="457725"/>
              </a:solidFill>
              <a:latin typeface="Edwardian Script ITC" panose="030303020407070D0804" pitchFamily="66" charset="0"/>
            </a:endParaRPr>
          </a:p>
          <a:p>
            <a:pPr algn="r"/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Published</a:t>
            </a:r>
            <a:r>
              <a:rPr lang="bs-Latn-BA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 </a:t>
            </a:r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by</a:t>
            </a:r>
            <a:r>
              <a:rPr lang="bs-Latn-BA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 </a:t>
            </a:r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Faculty</a:t>
            </a:r>
            <a:r>
              <a:rPr lang="bs-Latn-BA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 </a:t>
            </a:r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of</a:t>
            </a:r>
            <a:r>
              <a:rPr lang="bs-Latn-BA" sz="1400" i="1" dirty="0">
                <a:solidFill>
                  <a:srgbClr val="457725"/>
                </a:solidFill>
                <a:latin typeface="Edwardian Script ITC" panose="030303020407070D0804" pitchFamily="66" charset="0"/>
              </a:rPr>
              <a:t> </a:t>
            </a:r>
            <a:r>
              <a:rPr lang="bs-Latn-BA" sz="1400" i="1" dirty="0" err="1">
                <a:solidFill>
                  <a:srgbClr val="457725"/>
                </a:solidFill>
                <a:latin typeface="Edwardian Script ITC" panose="030303020407070D0804" pitchFamily="66" charset="0"/>
              </a:rPr>
              <a:t>Chemistry</a:t>
            </a:r>
            <a:endParaRPr lang="en-US" sz="1400" i="1" dirty="0">
              <a:solidFill>
                <a:srgbClr val="457725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10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249FE-ADBB-46FA-89A7-8807C26F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1" cy="548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AC723A-DFF8-48BF-B5EB-03087F939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97" y="794658"/>
            <a:ext cx="3602973" cy="37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04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5D26-63E3-4023-87F7-172606260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7E7CB-0FCE-4808-B5D0-6446F68A7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0D043-3E39-4123-8E3B-A24E7490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CC9813-7627-4150-ACAA-ED03726C9A43}"/>
              </a:ext>
            </a:extLst>
          </p:cNvPr>
          <p:cNvSpPr/>
          <p:nvPr/>
        </p:nvSpPr>
        <p:spPr>
          <a:xfrm>
            <a:off x="572655" y="637309"/>
            <a:ext cx="3943927" cy="4017818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5A0B3-D722-4F32-8951-80CD7EEECC87}"/>
              </a:ext>
            </a:extLst>
          </p:cNvPr>
          <p:cNvSpPr txBox="1"/>
          <p:nvPr/>
        </p:nvSpPr>
        <p:spPr>
          <a:xfrm>
            <a:off x="761248" y="1434813"/>
            <a:ext cx="3585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University of Belgrade 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Faculty of Chemistry</a:t>
            </a:r>
          </a:p>
        </p:txBody>
      </p:sp>
    </p:spTree>
    <p:extLst>
      <p:ext uri="{BB962C8B-B14F-4D97-AF65-F5344CB8AC3E}">
        <p14:creationId xmlns:p14="http://schemas.microsoft.com/office/powerpoint/2010/main" val="356081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0F677-8109-4B91-AC99-EF14EAE3B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22" y="2076072"/>
            <a:ext cx="2379409" cy="393947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kern="50" dirty="0">
                <a:latin typeface="Dubai" panose="020B0503030403030204" pitchFamily="34" charset="-78"/>
                <a:cs typeface="Dubai" panose="020B0503030403030204" pitchFamily="34" charset="-78"/>
              </a:rPr>
              <a:t>University of Belgrade is a leading higher education and research institution in the Western Balkans, located in an EU Associated country, with good prospects of increasing its competitiveness at the European and global level. 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kern="50" dirty="0">
              <a:latin typeface="Dubai" panose="020B0503030403030204" pitchFamily="34" charset="-78"/>
              <a:ea typeface="DejaVu Sans"/>
              <a:cs typeface="Dubai" panose="020B050303040303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99F80-AC2F-4B69-BA2D-DF80C1C291CB}"/>
              </a:ext>
            </a:extLst>
          </p:cNvPr>
          <p:cNvSpPr txBox="1"/>
          <p:nvPr/>
        </p:nvSpPr>
        <p:spPr>
          <a:xfrm>
            <a:off x="2848371" y="1096595"/>
            <a:ext cx="237940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THE UNIVERSITY OF BELGRADE’S FACULTY OF CHEMISTRY (UBFC</a:t>
            </a:r>
            <a:r>
              <a:rPr lang="en-US" sz="1600" kern="50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) 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is one of 31 faculties that form the UB and is an internationally respected center for high-quality scientific research, with the aim to maintain outstanding reputation and to meet the challenges of the 21</a:t>
            </a:r>
            <a:r>
              <a:rPr lang="en-US" sz="1600" kern="50" baseline="3000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st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 century.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23BBC-4E00-4971-89A7-AAA4B294B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7" y="1053602"/>
            <a:ext cx="906618" cy="8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1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F7DB6-940C-42D3-8D4F-3D7767C9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4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E9670D-A32A-4012-94A4-EB8533BBC852}"/>
              </a:ext>
            </a:extLst>
          </p:cNvPr>
          <p:cNvSpPr txBox="1"/>
          <p:nvPr/>
        </p:nvSpPr>
        <p:spPr>
          <a:xfrm>
            <a:off x="2632364" y="367323"/>
            <a:ext cx="2752436" cy="619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600" kern="50" dirty="0">
              <a:latin typeface="Dubai" panose="020B0503030403030204" pitchFamily="34" charset="-78"/>
              <a:ea typeface="DejaVu Sans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kern="50" dirty="0">
              <a:latin typeface="Dubai" panose="020B0503030403030204" pitchFamily="34" charset="-78"/>
              <a:ea typeface="DejaVu Sans"/>
              <a:cs typeface="Dubai" panose="020B0503030403030204" pitchFamily="34" charset="-78"/>
            </a:endParaRPr>
          </a:p>
          <a:p>
            <a:pPr defTabSz="548640">
              <a:lnSpc>
                <a:spcPct val="90000"/>
              </a:lnSpc>
            </a:pP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CENTER OF RESEARCH EXCELLENCE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50" dirty="0">
              <a:latin typeface="Dubai" panose="020B0503030403030204" pitchFamily="34" charset="-78"/>
              <a:ea typeface="DejaVu Sans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UBFC </a:t>
            </a:r>
            <a:r>
              <a:rPr lang="sr-Latn-R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represents a nationally accredited Center of research excellence for molecular food sciences, widelly recognized for its expertise in:</a:t>
            </a:r>
            <a:endParaRPr lang="en-US" sz="1600" kern="50" dirty="0">
              <a:latin typeface="Dubai" panose="020B0503030403030204" pitchFamily="34" charset="-78"/>
              <a:ea typeface="DejaVu Sans"/>
              <a:cs typeface="Dubai" panose="020B0503030403030204" pitchFamily="34" charset="-7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i="1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bs-Latn-BA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A</a:t>
            </a:r>
            <a:r>
              <a:rPr lang="en-US" sz="1600" kern="50" dirty="0" err="1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dvanced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 analytical chemistry;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bs-Latn-BA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O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mics</a:t>
            </a:r>
            <a:r>
              <a:rPr lang="sr-Latn-R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 technologies 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in food &amp; environmental sciences </a:t>
            </a:r>
            <a:r>
              <a:rPr lang="sr-Latn-R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- 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proteomics, metabolomics, </a:t>
            </a:r>
            <a:r>
              <a:rPr lang="en-US" sz="1600" kern="50" dirty="0" err="1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metallomics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, </a:t>
            </a:r>
            <a:r>
              <a:rPr lang="en-US" sz="1600" kern="50" dirty="0" err="1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lipidomics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;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bs-Latn-BA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M</a:t>
            </a:r>
            <a:r>
              <a:rPr lang="en-US" sz="1600" kern="50" dirty="0" err="1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icroplastics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 characterization;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food authenticity, food adulteration.</a:t>
            </a: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F9170-9577-4E6A-8485-F89AA0BE1D23}"/>
              </a:ext>
            </a:extLst>
          </p:cNvPr>
          <p:cNvSpPr txBox="1"/>
          <p:nvPr/>
        </p:nvSpPr>
        <p:spPr>
          <a:xfrm>
            <a:off x="193965" y="1004350"/>
            <a:ext cx="25215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UBFC </a:t>
            </a:r>
            <a:r>
              <a:rPr lang="en-US" sz="1600" kern="50" dirty="0" err="1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harbours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 the University of Belgrade's core facility for instrumental analysis, </a:t>
            </a:r>
            <a:r>
              <a:rPr lang="sr-Latn-R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with cutting edge equipment, </a:t>
            </a:r>
            <a:r>
              <a:rPr lang="en-US" sz="1600" kern="50" dirty="0">
                <a:latin typeface="Dubai" panose="020B0503030403030204" pitchFamily="34" charset="-78"/>
                <a:ea typeface="DejaVu Sans"/>
                <a:cs typeface="Dubai" panose="020B0503030403030204" pitchFamily="34" charset="-78"/>
              </a:rPr>
              <a:t>including NMR spectroscopy, mass spectrometry (HRMS, GCMS, GS/GS MS, IRMS, ICP-MS), microplastics and trace elemental analysis open for external users.</a:t>
            </a:r>
          </a:p>
        </p:txBody>
      </p:sp>
    </p:spTree>
    <p:extLst>
      <p:ext uri="{BB962C8B-B14F-4D97-AF65-F5344CB8AC3E}">
        <p14:creationId xmlns:p14="http://schemas.microsoft.com/office/powerpoint/2010/main" val="242155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A4490-91AE-42AA-AB3E-1FDAA2B2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16148-D36A-4B82-9AE8-163BCA921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8BA4F-C75C-42E7-90EA-76FABB9D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59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478C0-5C3E-4DDC-9F33-F5CE5619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074" y="500422"/>
            <a:ext cx="2726228" cy="34810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514"/>
              </a:spcAft>
              <a:buNone/>
            </a:pPr>
            <a:endParaRPr lang="en-US" sz="1600" kern="50" dirty="0">
              <a:latin typeface="Times New Roman" panose="02020603050405020304" pitchFamily="18" charset="0"/>
              <a:ea typeface="DejaVu San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HAN</a:t>
            </a:r>
            <a:r>
              <a:rPr lang="sr-Latn-R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D</a:t>
            </a: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S</a:t>
            </a:r>
            <a:r>
              <a:rPr lang="sr-Latn-R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-</a:t>
            </a: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ON CONCEPT</a:t>
            </a: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, from sample preparation to data analysis and reporting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50" dirty="0">
              <a:latin typeface="Times New Roman" panose="02020603050405020304" pitchFamily="18" charset="0"/>
              <a:ea typeface="DejaVu San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Individual practical </a:t>
            </a: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TRAINING FOR INSTRUMENTAL ANALYSIS</a:t>
            </a: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 on NMR, HRMS, GCMS, </a:t>
            </a:r>
            <a:r>
              <a:rPr lang="en-US" sz="1600" kern="50" dirty="0" err="1">
                <a:latin typeface="Times New Roman" panose="02020603050405020304" pitchFamily="18" charset="0"/>
                <a:ea typeface="DejaVu Sans"/>
              </a:rPr>
              <a:t>microFTIR</a:t>
            </a: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 with the focus on applications in food, nutrition and environmental analysis;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b="1" kern="50" dirty="0">
              <a:latin typeface="Times New Roman" panose="02020603050405020304" pitchFamily="18" charset="0"/>
              <a:ea typeface="DejaVu San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r-Latn-R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S</a:t>
            </a: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AMPLE ANALYSIS AND INTERPRETATION OF RESULTS</a:t>
            </a:r>
            <a:endParaRPr lang="en-US" sz="1600" kern="5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DejaVu San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b="1" kern="50" dirty="0">
              <a:latin typeface="Times New Roman" panose="02020603050405020304" pitchFamily="18" charset="0"/>
              <a:ea typeface="DejaVu San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kern="5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DejaVu Sans"/>
              </a:rPr>
              <a:t>CONSULATANCY IN ‘OMICS</a:t>
            </a:r>
            <a:endParaRPr lang="en-US" sz="1600" kern="5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DejaVu Sans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D7D3D-6094-425F-828A-D3F87227275C}"/>
              </a:ext>
            </a:extLst>
          </p:cNvPr>
          <p:cNvSpPr txBox="1"/>
          <p:nvPr/>
        </p:nvSpPr>
        <p:spPr>
          <a:xfrm>
            <a:off x="138547" y="772304"/>
            <a:ext cx="25030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514"/>
              </a:spcAft>
              <a:buNone/>
            </a:pP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In addition to education at BSc, MSc and PhD levels,</a:t>
            </a:r>
            <a:r>
              <a:rPr lang="en-US" sz="1600" b="1" kern="50" dirty="0">
                <a:latin typeface="Times New Roman" panose="02020603050405020304" pitchFamily="18" charset="0"/>
                <a:ea typeface="DejaVu Sans"/>
              </a:rPr>
              <a:t> </a:t>
            </a:r>
            <a:r>
              <a:rPr lang="en-US" sz="1600" kern="50" dirty="0">
                <a:latin typeface="Times New Roman" panose="02020603050405020304" pitchFamily="18" charset="0"/>
                <a:ea typeface="DejaVu Sans"/>
              </a:rPr>
              <a:t>UBFC has experience in organization of international practical schools and short term training seminars tailored for small groups of researchers and research professionals</a:t>
            </a:r>
            <a:r>
              <a:rPr lang="en-US" sz="1600" b="1" kern="50" dirty="0">
                <a:latin typeface="Times New Roman" panose="02020603050405020304" pitchFamily="18" charset="0"/>
                <a:ea typeface="DejaVu San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8AFC8-2E8B-4228-B3D8-B09CE211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9" y="3432376"/>
            <a:ext cx="1311020" cy="13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82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Ivana Prodic\Desktop\Tanja Bozic\Dubai filmic\institucije (logo, slika zgrade)\Gent_building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3" y="1344997"/>
            <a:ext cx="1739858" cy="11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Ivana Prodic\Desktop\Tanja Bozic\Dubai filmic\institucije (logo, slika zgrade)\Gent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8" y="2338931"/>
            <a:ext cx="712483" cy="64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Ivana Prodic\Desktop\Tanja Bozic\Dubai filmic\institucije (logo, slika zgrade)\Karolinska_building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37" y="1344997"/>
            <a:ext cx="1299198" cy="162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Ivana Prodic\Desktop\Tanja Bozic\Dubai filmic\institucije (logo, slika zgrade)\Karolinska_Institutet_logo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40" y="2223380"/>
            <a:ext cx="568130" cy="7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Ivana Prodic\Desktop\Tanja Bozic\Dubai filmic\institucije (logo, slika zgrade)\KU_Leuven_building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/>
          <a:stretch/>
        </p:blipFill>
        <p:spPr bwMode="auto">
          <a:xfrm>
            <a:off x="455216" y="3147469"/>
            <a:ext cx="2147647" cy="14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Ivana Prodic\Desktop\Tanja Bozic\Dubai filmic\institucije (logo, slika zgrade)\Luven_log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4" b="30752"/>
          <a:stretch/>
        </p:blipFill>
        <p:spPr bwMode="auto">
          <a:xfrm>
            <a:off x="476868" y="4642049"/>
            <a:ext cx="1077572" cy="4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Ivana Prodic\Desktop\Tanja Bozic\Dubai filmic\institucije (logo, slika zgrade)\MedUni_building.jp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21" y="3147469"/>
            <a:ext cx="2147647" cy="14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Ivana Prodic\Desktop\Tanja Bozic\Dubai filmic\institucije (logo, slika zgrade)\MedUni_Wien_Logo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25" y="4706299"/>
            <a:ext cx="1680143" cy="35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AAE8FD-B4CA-E148-8E3F-779B843FD3C0}"/>
              </a:ext>
            </a:extLst>
          </p:cNvPr>
          <p:cNvSpPr txBox="1"/>
          <p:nvPr/>
        </p:nvSpPr>
        <p:spPr>
          <a:xfrm>
            <a:off x="97942" y="303294"/>
            <a:ext cx="5114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TWINNING WITH TOP LEVEL EU INSTITUTIONS 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54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1803</Words>
  <Application>Microsoft Office PowerPoint</Application>
  <PresentationFormat>Custom</PresentationFormat>
  <Paragraphs>215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Dubai</vt:lpstr>
      <vt:lpstr>Edwardian Script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Ćirković Veličković</dc:creator>
  <cp:lastModifiedBy>Tanja Ćirković Veličković</cp:lastModifiedBy>
  <cp:revision>65</cp:revision>
  <cp:lastPrinted>2021-11-27T07:55:47Z</cp:lastPrinted>
  <dcterms:created xsi:type="dcterms:W3CDTF">2021-11-24T16:38:05Z</dcterms:created>
  <dcterms:modified xsi:type="dcterms:W3CDTF">2021-12-25T09:44:31Z</dcterms:modified>
</cp:coreProperties>
</file>